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8"/>
  </p:notesMasterIdLst>
  <p:sldIdLst>
    <p:sldId id="269" r:id="rId2"/>
    <p:sldId id="296" r:id="rId3"/>
    <p:sldId id="295" r:id="rId4"/>
    <p:sldId id="272" r:id="rId5"/>
    <p:sldId id="273" r:id="rId6"/>
    <p:sldId id="294" r:id="rId7"/>
    <p:sldId id="288" r:id="rId8"/>
    <p:sldId id="290" r:id="rId9"/>
    <p:sldId id="264" r:id="rId10"/>
    <p:sldId id="263" r:id="rId11"/>
    <p:sldId id="265" r:id="rId12"/>
    <p:sldId id="268" r:id="rId13"/>
    <p:sldId id="267" r:id="rId14"/>
    <p:sldId id="291" r:id="rId15"/>
    <p:sldId id="292" r:id="rId16"/>
    <p:sldId id="293" r:id="rId17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ljaard, Monica" initials="MT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93" autoAdjust="0"/>
    <p:restoredTop sz="80956" autoAdjust="0"/>
  </p:normalViewPr>
  <p:slideViewPr>
    <p:cSldViewPr snapToGrid="0">
      <p:cViewPr varScale="1">
        <p:scale>
          <a:sx n="59" d="100"/>
          <a:sy n="59" d="100"/>
        </p:scale>
        <p:origin x="151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20BE6-37FC-4CFC-B836-28E3DCA84695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D5C17-EEE2-4D35-AB80-F033F2D8873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33240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190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766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431864" y="930227"/>
            <a:ext cx="4145243" cy="318683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17" tIns="41809" rIns="83617" bIns="41809" anchor="ctr"/>
          <a:lstStyle/>
          <a:p>
            <a:endParaRPr lang="en-US"/>
          </a:p>
        </p:txBody>
      </p:sp>
      <p:sp>
        <p:nvSpPr>
          <p:cNvPr id="4098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069603" y="4425180"/>
            <a:ext cx="4876925" cy="3536036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0" tIns="0" rIns="0" bIns="0"/>
          <a:lstStyle/>
          <a:p>
            <a:pPr marL="78391" indent="-78391">
              <a:lnSpc>
                <a:spcPct val="93000"/>
              </a:lnSpc>
              <a:spcBef>
                <a:spcPct val="0"/>
              </a:spcBef>
              <a:buSzPct val="45000"/>
              <a:buFont typeface="Arial" pitchFamily="34" charset="0"/>
              <a:buChar char="•"/>
              <a:tabLst>
                <a:tab pos="661972" algn="l"/>
                <a:tab pos="1323944" algn="l"/>
                <a:tab pos="1985915" algn="l"/>
                <a:tab pos="2647887" algn="l"/>
                <a:tab pos="3309859" algn="l"/>
                <a:tab pos="3971831" algn="l"/>
                <a:tab pos="4633803" algn="l"/>
              </a:tabLst>
            </a:pPr>
            <a:endParaRPr lang="en-GB" dirty="0">
              <a:latin typeface="Arial" charset="0"/>
              <a:ea typeface="msgothic" charset="0"/>
              <a:cs typeface="ms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526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an international team of ethicists, </a:t>
            </a:r>
            <a:r>
              <a:rPr lang="en-CA" dirty="0" err="1"/>
              <a:t>trialists</a:t>
            </a:r>
            <a:r>
              <a:rPr lang="en-CA" dirty="0"/>
              <a:t>, methodologists, social scientists, knowledge users and patients aims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559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help us in</a:t>
            </a:r>
            <a:r>
              <a:rPr lang="en-US" baseline="0" dirty="0"/>
              <a:t> these goals we want to make the day interactive and we have developed several activities that we will open throughout the day.</a:t>
            </a:r>
          </a:p>
          <a:p>
            <a:endParaRPr lang="en-US" baseline="0" dirty="0"/>
          </a:p>
          <a:p>
            <a:r>
              <a:rPr lang="en-US" baseline="0" dirty="0"/>
              <a:t>You can do this by using your laptop, tablet, or smartphone and go to </a:t>
            </a:r>
            <a:r>
              <a:rPr lang="en-US" baseline="0" dirty="0" err="1"/>
              <a:t>slido</a:t>
            </a:r>
            <a:r>
              <a:rPr lang="en-US" baseline="0" dirty="0"/>
              <a:t> .com.</a:t>
            </a:r>
          </a:p>
          <a:p>
            <a:endParaRPr lang="en-US" baseline="0" dirty="0"/>
          </a:p>
          <a:p>
            <a:r>
              <a:rPr lang="en-US" baseline="0" dirty="0"/>
              <a:t>On this </a:t>
            </a:r>
            <a:r>
              <a:rPr lang="en-US" baseline="0" dirty="0" err="1"/>
              <a:t>frontpage</a:t>
            </a:r>
            <a:r>
              <a:rPr lang="en-US" baseline="0" dirty="0"/>
              <a:t> click in the Join even box and enter the code </a:t>
            </a:r>
            <a:r>
              <a:rPr lang="en-US" dirty="0" err="1"/>
              <a:t>pRCTethics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27F4D-1C9D-41B0-B863-64D588622A1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962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will take you to a welcome page. Click the ‘join event’ page and</a:t>
            </a:r>
            <a:r>
              <a:rPr lang="en-US" baseline="0" dirty="0"/>
              <a:t> you can join in the fun.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27F4D-1C9D-41B0-B863-64D588622A1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6423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two ways, broadly, that you can get involved. </a:t>
            </a:r>
          </a:p>
          <a:p>
            <a:endParaRPr lang="en-US" dirty="0"/>
          </a:p>
          <a:p>
            <a:r>
              <a:rPr lang="en-US" dirty="0"/>
              <a:t>First; if you have questions for any of the speakers -</a:t>
            </a:r>
            <a:r>
              <a:rPr lang="en-US" baseline="0" dirty="0"/>
              <a:t>  or comments more generally – you can click on the QUESTIONS tab, and submit them. You can also up vote them if you like a question already posed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27F4D-1C9D-41B0-B863-64D588622A1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992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27F4D-1C9D-41B0-B863-64D588622A1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313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11722" y="994151"/>
            <a:ext cx="7756157" cy="1902580"/>
          </a:xfrm>
        </p:spPr>
        <p:txBody>
          <a:bodyPr wrap="square" lIns="0" tIns="0" rIns="0" bIns="0" anchor="b" anchorCtr="0">
            <a:normAutofit/>
          </a:bodyPr>
          <a:lstStyle>
            <a:lvl1pPr>
              <a:lnSpc>
                <a:spcPct val="80000"/>
              </a:lnSpc>
              <a:defRPr sz="5067" b="1" cap="all" spc="-133">
                <a:solidFill>
                  <a:srgbClr val="00338D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1722" y="2896730"/>
            <a:ext cx="7756157" cy="792401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0000"/>
              </a:lnSpc>
              <a:spcAft>
                <a:spcPts val="0"/>
              </a:spcAft>
              <a:buNone/>
              <a:defRPr sz="3733" b="0" i="0" cap="all" spc="-133">
                <a:solidFill>
                  <a:schemeClr val="accent2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5390147" y="6441345"/>
            <a:ext cx="4556861" cy="153888"/>
          </a:xfrm>
          <a:prstGeom prst="rect">
            <a:avLst/>
          </a:prstGeom>
        </p:spPr>
        <p:txBody>
          <a:bodyPr vert="horz" lIns="0" tIns="0" rIns="0" bIns="0" rtlCol="0" anchor="b" anchorCtr="0">
            <a:normAutofit fontScale="92500" lnSpcReduction="20000"/>
          </a:bodyPr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0" kern="120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333" b="0" i="0" kern="1200" dirty="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rPr>
              <a:t>www.ottawahospital.on.ca</a:t>
            </a:r>
            <a:r>
              <a:rPr lang="en-US" sz="1333" dirty="0"/>
              <a:t> </a:t>
            </a:r>
            <a:r>
              <a:rPr lang="en-US" sz="1333" baseline="0" dirty="0"/>
              <a:t> |  </a:t>
            </a:r>
            <a:r>
              <a:rPr lang="en-US" sz="1333" dirty="0"/>
              <a:t>Affiliated with  •  Affilié à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150309" y="4075201"/>
            <a:ext cx="5110113" cy="553999"/>
          </a:xfrm>
        </p:spPr>
        <p:txBody>
          <a:bodyPr tIns="0" anchor="b" anchorCtr="0">
            <a:normAutofit/>
          </a:bodyPr>
          <a:lstStyle>
            <a:lvl1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7133205" y="4688183"/>
            <a:ext cx="5110113" cy="0"/>
          </a:xfrm>
          <a:prstGeom prst="line">
            <a:avLst/>
          </a:prstGeom>
          <a:ln>
            <a:solidFill>
              <a:srgbClr val="ED8B17"/>
            </a:solidFill>
          </a:ln>
          <a:effectLst>
            <a:outerShdw blurRad="40000" dist="20000" dir="57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150307" y="4756245"/>
            <a:ext cx="5110115" cy="553999"/>
          </a:xfrm>
        </p:spPr>
        <p:txBody>
          <a:bodyPr tIns="0" anchor="t" anchorCtr="0">
            <a:normAutofit/>
          </a:bodyPr>
          <a:lstStyle>
            <a:lvl1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222" y="6193180"/>
            <a:ext cx="1469013" cy="39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20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63084" y="561400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63084" y="1425401"/>
            <a:ext cx="10363200" cy="500165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963086" y="1281403"/>
            <a:ext cx="11228916" cy="0"/>
          </a:xfrm>
          <a:prstGeom prst="line">
            <a:avLst/>
          </a:prstGeom>
          <a:ln>
            <a:solidFill>
              <a:srgbClr val="ED8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784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 - No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63084" y="561400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63084" y="1425401"/>
            <a:ext cx="5040000" cy="500165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963086" y="1281403"/>
            <a:ext cx="11228916" cy="0"/>
          </a:xfrm>
          <a:prstGeom prst="line">
            <a:avLst/>
          </a:prstGeom>
          <a:ln>
            <a:solidFill>
              <a:srgbClr val="ED8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6286284" y="1425401"/>
            <a:ext cx="5040000" cy="500165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062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ith title and No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63084" y="561400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963086" y="1281403"/>
            <a:ext cx="11228916" cy="0"/>
          </a:xfrm>
          <a:prstGeom prst="line">
            <a:avLst/>
          </a:prstGeom>
          <a:ln>
            <a:solidFill>
              <a:srgbClr val="ED8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8378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ith No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40801" y="6315654"/>
            <a:ext cx="944329" cy="488471"/>
          </a:xfrm>
          <a:prstGeom prst="rect">
            <a:avLst/>
          </a:prstGeom>
        </p:spPr>
        <p:txBody>
          <a:bodyPr vert="horz" lIns="91440" tIns="46800" rIns="91440" bIns="45720" rtlCol="0" anchor="ctr"/>
          <a:lstStyle>
            <a:lvl1pPr algn="r">
              <a:defRPr sz="1600" b="1" i="0">
                <a:solidFill>
                  <a:srgbClr val="0033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071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  <a:prstGeom prst="rect">
            <a:avLst/>
          </a:prstGeo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  <a:prstGeom prst="rect">
            <a:avLst/>
          </a:prstGeo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787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547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255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9157B-9C97-4E3C-9227-C88870E61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BA6F10-C250-4153-B9CF-7F53E574F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8C4BEF-B39C-40FA-9BF7-9E230C4C4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BC0943-7003-4729-BE44-DC49658C1CFA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EC687-31A3-4BD4-BE1B-4EE0DDBC5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E9B5E5-2E2C-4DF9-9976-3559550D8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63554-96A4-4DDF-A95A-102ACD4991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400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8001" y="551290"/>
            <a:ext cx="7377129" cy="5839885"/>
          </a:xfrm>
        </p:spPr>
        <p:txBody>
          <a:bodyPr/>
          <a:lstStyle>
            <a:lvl1pPr>
              <a:buClr>
                <a:srgbClr val="0033A0"/>
              </a:buCl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40801" y="6315654"/>
            <a:ext cx="944329" cy="488471"/>
          </a:xfrm>
          <a:prstGeom prst="rect">
            <a:avLst/>
          </a:prstGeom>
        </p:spPr>
        <p:txBody>
          <a:bodyPr vert="horz" lIns="91440" tIns="46800" rIns="91440" bIns="45720" rtlCol="0" anchor="ctr"/>
          <a:lstStyle>
            <a:lvl1pPr algn="r">
              <a:defRPr sz="1600" b="1" i="0">
                <a:solidFill>
                  <a:srgbClr val="0033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88800" y="551289"/>
            <a:ext cx="3326544" cy="2500536"/>
          </a:xfrm>
          <a:prstGeom prst="rect">
            <a:avLst/>
          </a:prstGeom>
        </p:spPr>
        <p:txBody>
          <a:bodyPr vert="horz" lIns="0" tIns="0" rIns="0" bIns="108000" rtlCol="0" anchor="b" anchorCtr="0">
            <a:normAutofit/>
          </a:bodyPr>
          <a:lstStyle>
            <a:lvl1pPr>
              <a:defRPr spc="-133"/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89917" y="3051827"/>
            <a:ext cx="3325284" cy="3252732"/>
          </a:xfrm>
        </p:spPr>
        <p:txBody>
          <a:bodyPr tIns="144000" anchor="t" anchorCtr="0">
            <a:normAutofit/>
          </a:bodyPr>
          <a:lstStyle>
            <a:lvl1pPr marL="359991" indent="-359991">
              <a:spcAft>
                <a:spcPts val="800"/>
              </a:spcAft>
              <a:buClrTx/>
              <a:buSzPct val="100000"/>
              <a:buFont typeface="Arial"/>
              <a:buChar char="•"/>
              <a:defRPr sz="2133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CA" dirty="0"/>
              <a:t>CLICK TO ADD BULLET POINTS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388800" y="3051825"/>
            <a:ext cx="3326544" cy="3"/>
          </a:xfrm>
          <a:prstGeom prst="line">
            <a:avLst/>
          </a:prstGeom>
          <a:ln>
            <a:solidFill>
              <a:srgbClr val="ED8B1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164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 - with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8001" y="1049155"/>
            <a:ext cx="7377129" cy="534202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rgbClr val="00B2A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88800" y="551289"/>
            <a:ext cx="3326544" cy="2500536"/>
          </a:xfrm>
          <a:prstGeom prst="rect">
            <a:avLst/>
          </a:prstGeom>
        </p:spPr>
        <p:txBody>
          <a:bodyPr vert="horz" lIns="0" tIns="0" rIns="0" bIns="108000" rtlCol="0" anchor="b" anchorCtr="0">
            <a:normAutofit/>
          </a:bodyPr>
          <a:lstStyle>
            <a:lvl1pPr>
              <a:spcAft>
                <a:spcPts val="0"/>
              </a:spcAft>
              <a:defRPr spc="-133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89917" y="3051827"/>
            <a:ext cx="3325284" cy="3252732"/>
          </a:xfrm>
        </p:spPr>
        <p:txBody>
          <a:bodyPr tIns="144000" anchor="t" anchorCtr="0">
            <a:normAutofit/>
          </a:bodyPr>
          <a:lstStyle>
            <a:lvl1pPr marL="359991" indent="-359991">
              <a:spcAft>
                <a:spcPts val="800"/>
              </a:spcAft>
              <a:buClrTx/>
              <a:buSzPct val="100000"/>
              <a:buFont typeface="Arial"/>
              <a:buChar char="•"/>
              <a:defRPr sz="2133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BULLET POINTS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607986" y="546869"/>
            <a:ext cx="7376583" cy="323851"/>
          </a:xfrm>
        </p:spPr>
        <p:txBody>
          <a:bodyPr/>
          <a:lstStyle>
            <a:lvl1pPr marL="0" indent="0" algn="l">
              <a:buFontTx/>
              <a:buNone/>
              <a:defRPr b="1" cap="all">
                <a:solidFill>
                  <a:srgbClr val="0033A0"/>
                </a:solidFill>
              </a:defRPr>
            </a:lvl1pPr>
          </a:lstStyle>
          <a:p>
            <a:pPr lvl="0"/>
            <a:r>
              <a:rPr lang="en-US" dirty="0"/>
              <a:t>Insert Title Here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8800" y="3051825"/>
            <a:ext cx="3326544" cy="3"/>
          </a:xfrm>
          <a:prstGeom prst="line">
            <a:avLst/>
          </a:prstGeom>
          <a:ln>
            <a:solidFill>
              <a:srgbClr val="ED8B1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971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 - Blan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88800" y="551289"/>
            <a:ext cx="3326544" cy="2500536"/>
          </a:xfrm>
          <a:prstGeom prst="rect">
            <a:avLst/>
          </a:prstGeom>
        </p:spPr>
        <p:txBody>
          <a:bodyPr vert="horz" lIns="0" tIns="0" rIns="0" bIns="108000" rtlCol="0" anchor="b" anchorCtr="0">
            <a:normAutofit/>
          </a:bodyPr>
          <a:lstStyle>
            <a:lvl1pPr>
              <a:spcAft>
                <a:spcPts val="0"/>
              </a:spcAft>
              <a:defRPr spc="-133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89917" y="3051827"/>
            <a:ext cx="3325284" cy="3252732"/>
          </a:xfrm>
        </p:spPr>
        <p:txBody>
          <a:bodyPr tIns="144000" anchor="t" anchorCtr="0">
            <a:normAutofit/>
          </a:bodyPr>
          <a:lstStyle>
            <a:lvl1pPr marL="359991" indent="-359991">
              <a:spcAft>
                <a:spcPts val="800"/>
              </a:spcAft>
              <a:buClrTx/>
              <a:buSzPct val="100000"/>
              <a:buFont typeface="Arial"/>
              <a:buChar char="•"/>
              <a:defRPr sz="2133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BULLET POINTS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8800" y="3051825"/>
            <a:ext cx="3326544" cy="3"/>
          </a:xfrm>
          <a:prstGeom prst="line">
            <a:avLst/>
          </a:prstGeom>
          <a:ln>
            <a:solidFill>
              <a:srgbClr val="ED8B1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508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h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63084" y="1425400"/>
            <a:ext cx="10363200" cy="409998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6849659" y="6506186"/>
            <a:ext cx="2742191" cy="20291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0" kern="120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rgbClr val="898D8D"/>
                </a:solidFill>
              </a:rPr>
              <a:t>Affiliated with  •  Affilié à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963084" y="561403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 spc="-133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63086" y="1281403"/>
            <a:ext cx="11228916" cy="0"/>
          </a:xfrm>
          <a:prstGeom prst="line">
            <a:avLst/>
          </a:prstGeom>
          <a:ln>
            <a:solidFill>
              <a:srgbClr val="ED8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53" y="6356453"/>
            <a:ext cx="1174668" cy="3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97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h Logo - No lin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63084" y="1425402"/>
            <a:ext cx="10363200" cy="407770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963084" y="561403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/>
        </p:nvSpPr>
        <p:spPr>
          <a:xfrm>
            <a:off x="6849659" y="6506186"/>
            <a:ext cx="2742191" cy="20291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0" kern="120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rgbClr val="898D8D"/>
                </a:solidFill>
              </a:rPr>
              <a:t>Affiliated with  •  Affilié à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53" y="6356453"/>
            <a:ext cx="1174668" cy="3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03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 - With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63083" y="1425401"/>
            <a:ext cx="5040000" cy="41111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963084" y="561403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63086" y="1281403"/>
            <a:ext cx="11228916" cy="0"/>
          </a:xfrm>
          <a:prstGeom prst="line">
            <a:avLst/>
          </a:prstGeom>
          <a:ln>
            <a:solidFill>
              <a:srgbClr val="ED8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6286284" y="1428761"/>
            <a:ext cx="5040000" cy="45444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4"/>
          <p:cNvSpPr txBox="1">
            <a:spLocks/>
          </p:cNvSpPr>
          <p:nvPr/>
        </p:nvSpPr>
        <p:spPr>
          <a:xfrm>
            <a:off x="6849659" y="6506186"/>
            <a:ext cx="2742191" cy="20291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0" kern="120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rgbClr val="898D8D"/>
                </a:solidFill>
              </a:rPr>
              <a:t>Affiliated with  •  Affilié à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53" y="6356453"/>
            <a:ext cx="1174668" cy="3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0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ith title and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963084" y="561403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963086" y="1281403"/>
            <a:ext cx="11228916" cy="0"/>
          </a:xfrm>
          <a:prstGeom prst="line">
            <a:avLst/>
          </a:prstGeom>
          <a:ln>
            <a:solidFill>
              <a:srgbClr val="ED8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4"/>
          <p:cNvSpPr txBox="1">
            <a:spLocks/>
          </p:cNvSpPr>
          <p:nvPr/>
        </p:nvSpPr>
        <p:spPr>
          <a:xfrm>
            <a:off x="6849659" y="6506186"/>
            <a:ext cx="2742191" cy="20291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0" kern="120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rgbClr val="898D8D"/>
                </a:solidFill>
              </a:rPr>
              <a:t>Affiliated with  •  Affilié à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53" y="6356453"/>
            <a:ext cx="1174668" cy="3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30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ith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6849659" y="6506186"/>
            <a:ext cx="2742191" cy="20291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0" kern="120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rgbClr val="898D8D"/>
                </a:solidFill>
              </a:rPr>
              <a:t>Affiliated with  •  Affilié à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53" y="6356453"/>
            <a:ext cx="1174668" cy="3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549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800" y="1139613"/>
            <a:ext cx="3326544" cy="89870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08000" y="550800"/>
            <a:ext cx="7160155" cy="4517080"/>
          </a:xfrm>
          <a:prstGeom prst="rect">
            <a:avLst/>
          </a:prstGeom>
        </p:spPr>
        <p:txBody>
          <a:bodyPr vert="horz" lIns="0" tIns="4572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40801" y="6315654"/>
            <a:ext cx="944329" cy="488471"/>
          </a:xfrm>
          <a:prstGeom prst="rect">
            <a:avLst/>
          </a:prstGeom>
        </p:spPr>
        <p:txBody>
          <a:bodyPr vert="horz" lIns="91440" tIns="46800" rIns="91440" bIns="45720" rtlCol="0" anchor="ctr"/>
          <a:lstStyle>
            <a:lvl1pPr algn="r">
              <a:defRPr sz="1600" b="1" i="0">
                <a:solidFill>
                  <a:srgbClr val="0033A0"/>
                </a:solidFill>
                <a:latin typeface="Arial"/>
                <a:cs typeface="Arial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31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hf hdr="0" ftr="0" dt="0"/>
  <p:txStyles>
    <p:titleStyle>
      <a:lvl1pPr algn="l" defTabSz="609585" rtl="0" eaLnBrk="1" latinLnBrk="0" hangingPunct="1">
        <a:lnSpc>
          <a:spcPct val="80000"/>
        </a:lnSpc>
        <a:spcBef>
          <a:spcPct val="0"/>
        </a:spcBef>
        <a:buNone/>
        <a:defRPr sz="3200" b="1" i="0" kern="1200" cap="all" spc="-133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83990" indent="-383990" algn="l" defTabSz="609585" rtl="0" eaLnBrk="1" latinLnBrk="0" hangingPunct="1">
        <a:spcBef>
          <a:spcPts val="0"/>
        </a:spcBef>
        <a:spcAft>
          <a:spcPts val="1600"/>
        </a:spcAft>
        <a:buClr>
          <a:srgbClr val="0033A0"/>
        </a:buClr>
        <a:buSzPct val="70000"/>
        <a:buFont typeface="Lucida Grande"/>
        <a:buChar char="▶"/>
        <a:defRPr sz="2400" b="0" i="0" kern="1200" spc="0">
          <a:solidFill>
            <a:schemeClr val="tx1"/>
          </a:solidFill>
          <a:latin typeface="Arial"/>
          <a:ea typeface="+mn-ea"/>
          <a:cs typeface="Arial"/>
        </a:defRPr>
      </a:lvl1pPr>
      <a:lvl2pPr marL="719649" indent="-287993" algn="l" defTabSz="609585" rtl="0" eaLnBrk="1" latinLnBrk="0" hangingPunct="1">
        <a:spcBef>
          <a:spcPts val="0"/>
        </a:spcBef>
        <a:spcAft>
          <a:spcPts val="1600"/>
        </a:spcAft>
        <a:buClr>
          <a:srgbClr val="00B2A9"/>
        </a:buClr>
        <a:buSzPct val="100000"/>
        <a:buFont typeface="Arial"/>
        <a:buChar char="•"/>
        <a:defRPr sz="2133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523962" indent="-304792" algn="l" defTabSz="609585" rtl="0" eaLnBrk="1" latinLnBrk="0" hangingPunct="1">
        <a:spcBef>
          <a:spcPts val="0"/>
        </a:spcBef>
        <a:spcAft>
          <a:spcPts val="1600"/>
        </a:spcAft>
        <a:buClr>
          <a:schemeClr val="tx2">
            <a:lumMod val="40000"/>
            <a:lumOff val="60000"/>
          </a:schemeClr>
        </a:buClr>
        <a:buFont typeface="Lucida Grande"/>
        <a:buChar char="-"/>
        <a:defRPr sz="1867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2133547" indent="-304792" algn="l" defTabSz="609585" rtl="0" eaLnBrk="1" latinLnBrk="0" hangingPunct="1">
        <a:spcBef>
          <a:spcPts val="0"/>
        </a:spcBef>
        <a:spcAft>
          <a:spcPts val="1600"/>
        </a:spcAft>
        <a:buClrTx/>
        <a:buSzPct val="133000"/>
        <a:buFont typeface="Wingdings" charset="2"/>
        <a:buChar char="§"/>
        <a:defRPr sz="16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743131" indent="-304792" algn="l" defTabSz="609585" rtl="0" eaLnBrk="1" latinLnBrk="0" hangingPunct="1">
        <a:spcBef>
          <a:spcPts val="0"/>
        </a:spcBef>
        <a:spcAft>
          <a:spcPts val="1600"/>
        </a:spcAft>
        <a:buClr>
          <a:schemeClr val="bg1">
            <a:lumMod val="75000"/>
          </a:schemeClr>
        </a:buClr>
        <a:buSzPct val="75000"/>
        <a:buFont typeface="Wingdings" charset="2"/>
        <a:buChar char="u"/>
        <a:defRPr sz="1333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slido.com/" TargetMode="External"/><Relationship Id="rId4" Type="http://schemas.openxmlformats.org/officeDocument/2006/relationships/image" Target="../media/image9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o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21.png"/><Relationship Id="rId18" Type="http://schemas.openxmlformats.org/officeDocument/2006/relationships/image" Target="../media/image26.jpg"/><Relationship Id="rId26" Type="http://schemas.openxmlformats.org/officeDocument/2006/relationships/image" Target="../media/image34.png"/><Relationship Id="rId3" Type="http://schemas.openxmlformats.org/officeDocument/2006/relationships/image" Target="../media/image11.jpg"/><Relationship Id="rId21" Type="http://schemas.openxmlformats.org/officeDocument/2006/relationships/image" Target="../media/image29.jpg"/><Relationship Id="rId7" Type="http://schemas.openxmlformats.org/officeDocument/2006/relationships/image" Target="../media/image15.jpg"/><Relationship Id="rId12" Type="http://schemas.openxmlformats.org/officeDocument/2006/relationships/image" Target="../media/image20.jpg"/><Relationship Id="rId17" Type="http://schemas.openxmlformats.org/officeDocument/2006/relationships/image" Target="../media/image25.png"/><Relationship Id="rId25" Type="http://schemas.openxmlformats.org/officeDocument/2006/relationships/image" Target="../media/image33.jp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4.jpg"/><Relationship Id="rId20" Type="http://schemas.openxmlformats.org/officeDocument/2006/relationships/image" Target="../media/image28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11" Type="http://schemas.openxmlformats.org/officeDocument/2006/relationships/image" Target="../media/image19.jpg"/><Relationship Id="rId24" Type="http://schemas.openxmlformats.org/officeDocument/2006/relationships/image" Target="../media/image32.jpg"/><Relationship Id="rId5" Type="http://schemas.openxmlformats.org/officeDocument/2006/relationships/image" Target="../media/image13.jpg"/><Relationship Id="rId15" Type="http://schemas.openxmlformats.org/officeDocument/2006/relationships/image" Target="../media/image23.jpg"/><Relationship Id="rId23" Type="http://schemas.openxmlformats.org/officeDocument/2006/relationships/image" Target="../media/image31.jpg"/><Relationship Id="rId28" Type="http://schemas.openxmlformats.org/officeDocument/2006/relationships/image" Target="../media/image36.jpg"/><Relationship Id="rId10" Type="http://schemas.openxmlformats.org/officeDocument/2006/relationships/image" Target="../media/image18.png"/><Relationship Id="rId19" Type="http://schemas.openxmlformats.org/officeDocument/2006/relationships/image" Target="../media/image27.jpg"/><Relationship Id="rId4" Type="http://schemas.openxmlformats.org/officeDocument/2006/relationships/image" Target="../media/image12.jpg"/><Relationship Id="rId9" Type="http://schemas.openxmlformats.org/officeDocument/2006/relationships/image" Target="../media/image17.png"/><Relationship Id="rId14" Type="http://schemas.openxmlformats.org/officeDocument/2006/relationships/image" Target="../media/image22.jpg"/><Relationship Id="rId22" Type="http://schemas.openxmlformats.org/officeDocument/2006/relationships/image" Target="../media/image30.jpg"/><Relationship Id="rId27" Type="http://schemas.openxmlformats.org/officeDocument/2006/relationships/image" Target="../media/image3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E9677-C8F4-4B0E-8701-E64FCE112D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" y="645859"/>
            <a:ext cx="12192000" cy="1071021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Please have your smartphone, laptop, or Tablet ready!</a:t>
            </a:r>
            <a:br>
              <a:rPr lang="en-US" sz="4000" dirty="0">
                <a:solidFill>
                  <a:schemeClr val="tx1"/>
                </a:solidFill>
              </a:rPr>
            </a:b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1FF1F6A-62C4-4441-91AB-5AA1F1832A1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53" y="1771229"/>
            <a:ext cx="2797175" cy="2798763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4521B9-AD09-4591-9D8D-73B4753525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256" y="1644204"/>
            <a:ext cx="3141422" cy="31414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2514AE-35E1-472D-802A-339B8611DAF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449" y="1815533"/>
            <a:ext cx="4143905" cy="27987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3C1C8E5-8AA1-49FD-9EFC-45CA68776F01}"/>
              </a:ext>
            </a:extLst>
          </p:cNvPr>
          <p:cNvSpPr txBox="1"/>
          <p:nvPr/>
        </p:nvSpPr>
        <p:spPr>
          <a:xfrm>
            <a:off x="462643" y="4941603"/>
            <a:ext cx="112667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 to </a:t>
            </a:r>
            <a:r>
              <a:rPr lang="en-US" sz="4800" dirty="0">
                <a:hlinkClick r:id="rId5"/>
              </a:rPr>
              <a:t>www.slido.com</a:t>
            </a:r>
            <a:r>
              <a:rPr lang="en-US" sz="4800" dirty="0"/>
              <a:t> and join event </a:t>
            </a:r>
            <a:r>
              <a:rPr lang="en-US" sz="4800" b="1" dirty="0" err="1"/>
              <a:t>pRCTethics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805468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A1C0742-950F-48B2-A83D-91A0DD184011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l="23084" t="20206" r="23084" b="14687"/>
          <a:stretch/>
        </p:blipFill>
        <p:spPr>
          <a:xfrm>
            <a:off x="1496291" y="93847"/>
            <a:ext cx="9199418" cy="6670306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5A60329-FFD7-40AF-B88C-ED27232C3680}"/>
              </a:ext>
            </a:extLst>
          </p:cNvPr>
          <p:cNvSpPr/>
          <p:nvPr/>
        </p:nvSpPr>
        <p:spPr>
          <a:xfrm>
            <a:off x="4769554" y="5160819"/>
            <a:ext cx="2652892" cy="1143001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03531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050B2E-4BDB-445E-91A0-0E32A01808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246" t="21649" r="24246" b="15319"/>
          <a:stretch/>
        </p:blipFill>
        <p:spPr>
          <a:xfrm>
            <a:off x="1681020" y="290945"/>
            <a:ext cx="8432800" cy="6186056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1625600" y="3386667"/>
            <a:ext cx="4775200" cy="2057400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9" name="Oval 8"/>
          <p:cNvSpPr/>
          <p:nvPr/>
        </p:nvSpPr>
        <p:spPr>
          <a:xfrm>
            <a:off x="6908800" y="3184832"/>
            <a:ext cx="3352800" cy="1666568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31F4E93-1F09-48C5-BD59-0303E3760141}"/>
              </a:ext>
            </a:extLst>
          </p:cNvPr>
          <p:cNvSpPr/>
          <p:nvPr/>
        </p:nvSpPr>
        <p:spPr>
          <a:xfrm>
            <a:off x="2909455" y="1094508"/>
            <a:ext cx="2632364" cy="623455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76323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413C56B-3F2D-4E75-976E-27E8996562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00" t="24981" r="22500" b="3091"/>
          <a:stretch/>
        </p:blipFill>
        <p:spPr>
          <a:xfrm>
            <a:off x="1422401" y="313266"/>
            <a:ext cx="9347197" cy="623146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CA3BF832-C642-4F44-9EE5-089253BB61A4}"/>
              </a:ext>
            </a:extLst>
          </p:cNvPr>
          <p:cNvSpPr/>
          <p:nvPr/>
        </p:nvSpPr>
        <p:spPr>
          <a:xfrm>
            <a:off x="6400801" y="1177636"/>
            <a:ext cx="2632364" cy="623455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58903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Go to </a:t>
            </a:r>
            <a:r>
              <a:rPr lang="en-US" dirty="0">
                <a:hlinkClick r:id="rId3"/>
              </a:rPr>
              <a:t>www.slido.com</a:t>
            </a:r>
            <a:endParaRPr lang="en-US" dirty="0"/>
          </a:p>
          <a:p>
            <a:r>
              <a:rPr lang="en-US" dirty="0"/>
              <a:t>Join event: </a:t>
            </a:r>
            <a:r>
              <a:rPr lang="en-US" dirty="0" err="1"/>
              <a:t>pRCTethics</a:t>
            </a:r>
            <a:endParaRPr lang="en-US" dirty="0"/>
          </a:p>
          <a:p>
            <a:r>
              <a:rPr lang="en-US" dirty="0"/>
              <a:t>Open the Poll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Lets try it!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4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D30E9-FF65-446B-B674-3971BB636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Orientation (Test)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36836E-C5B1-432F-92D2-FD0C20D9E5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what capacity are you primarily attending today?</a:t>
            </a:r>
          </a:p>
          <a:p>
            <a:pPr lvl="1"/>
            <a:r>
              <a:rPr lang="en-US" dirty="0"/>
              <a:t>Academic researcher</a:t>
            </a:r>
          </a:p>
          <a:p>
            <a:pPr lvl="1"/>
            <a:r>
              <a:rPr lang="en-US" dirty="0"/>
              <a:t>Healthcare professional</a:t>
            </a:r>
          </a:p>
          <a:p>
            <a:pPr lvl="1"/>
            <a:r>
              <a:rPr lang="en-US" dirty="0"/>
              <a:t>REB/IRB member</a:t>
            </a:r>
          </a:p>
          <a:p>
            <a:pPr lvl="1"/>
            <a:r>
              <a:rPr lang="en-US" dirty="0"/>
              <a:t>Regulator</a:t>
            </a:r>
          </a:p>
          <a:p>
            <a:pPr lvl="1"/>
            <a:r>
              <a:rPr lang="en-US" dirty="0"/>
              <a:t>Patient/public</a:t>
            </a:r>
          </a:p>
          <a:p>
            <a:pPr lvl="1"/>
            <a:r>
              <a:rPr lang="en-US" dirty="0"/>
              <a:t>Other</a:t>
            </a:r>
          </a:p>
        </p:txBody>
      </p:sp>
    </p:spTree>
    <p:extLst>
      <p:ext uri="{BB962C8B-B14F-4D97-AF65-F5344CB8AC3E}">
        <p14:creationId xmlns:p14="http://schemas.microsoft.com/office/powerpoint/2010/main" val="803111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CEA0B-9036-4E3B-B0AD-7EFE053C9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Pre-session poll 1: What is a pragmatic trial?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9778A2-A3DF-440E-8FC1-2298AAC6F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000" y="550800"/>
            <a:ext cx="7160155" cy="587032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When you hear the term ‘pragmatic trial’ what design features do you see as most characteristic? (select up to 3)</a:t>
            </a:r>
          </a:p>
          <a:p>
            <a:pPr lvl="1"/>
            <a:r>
              <a:rPr lang="en-US" dirty="0"/>
              <a:t>Eligibility criteria</a:t>
            </a:r>
          </a:p>
          <a:p>
            <a:pPr lvl="1"/>
            <a:r>
              <a:rPr lang="en-US" dirty="0"/>
              <a:t>Recruitment processes</a:t>
            </a:r>
          </a:p>
          <a:p>
            <a:pPr lvl="1"/>
            <a:r>
              <a:rPr lang="en-US" dirty="0"/>
              <a:t>Trial setting</a:t>
            </a:r>
          </a:p>
          <a:p>
            <a:pPr lvl="1"/>
            <a:r>
              <a:rPr lang="en-US" dirty="0"/>
              <a:t>Trial organization and resources</a:t>
            </a:r>
          </a:p>
          <a:p>
            <a:pPr lvl="1"/>
            <a:r>
              <a:rPr lang="en-US" dirty="0"/>
              <a:t>Choice of intervention or comparator</a:t>
            </a:r>
          </a:p>
          <a:p>
            <a:pPr lvl="1"/>
            <a:r>
              <a:rPr lang="en-US" dirty="0"/>
              <a:t>Flexibility in delivery of the intervention or comparator</a:t>
            </a:r>
          </a:p>
          <a:p>
            <a:pPr lvl="1"/>
            <a:r>
              <a:rPr lang="en-US" dirty="0"/>
              <a:t>Monitoring of adherence</a:t>
            </a:r>
          </a:p>
          <a:p>
            <a:pPr lvl="1"/>
            <a:r>
              <a:rPr lang="en-US" dirty="0"/>
              <a:t>Degree of follow up</a:t>
            </a:r>
          </a:p>
          <a:p>
            <a:pPr lvl="1"/>
            <a:r>
              <a:rPr lang="en-US" dirty="0"/>
              <a:t>Choice of primary outcome measure</a:t>
            </a:r>
          </a:p>
          <a:p>
            <a:pPr lvl="1"/>
            <a:r>
              <a:rPr lang="en-US" dirty="0"/>
              <a:t>Approach to analysis</a:t>
            </a:r>
          </a:p>
          <a:p>
            <a:pPr lvl="1"/>
            <a:r>
              <a:rPr lang="en-US" dirty="0"/>
              <a:t>Other </a:t>
            </a:r>
          </a:p>
          <a:p>
            <a:r>
              <a:rPr lang="en-US" dirty="0"/>
              <a:t>PROBE: Other</a:t>
            </a:r>
          </a:p>
        </p:txBody>
      </p:sp>
    </p:spTree>
    <p:extLst>
      <p:ext uri="{BB962C8B-B14F-4D97-AF65-F5344CB8AC3E}">
        <p14:creationId xmlns:p14="http://schemas.microsoft.com/office/powerpoint/2010/main" val="3794713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A0DE9-25CD-4648-A082-8D5AF6C42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Pre-session poll 2: key questions for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EB282-816E-4DAD-9C2A-663CC2CA54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000" y="550800"/>
            <a:ext cx="7160155" cy="591096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What would you say are the key questions upon which relevant stakeholders require ethical guidance within ‘pragmatic trials’? (Select up to 3 options)</a:t>
            </a:r>
          </a:p>
          <a:p>
            <a:pPr lvl="1"/>
            <a:r>
              <a:rPr lang="en-US" dirty="0"/>
              <a:t>Are interventions research or practice?</a:t>
            </a:r>
          </a:p>
          <a:p>
            <a:pPr lvl="1"/>
            <a:r>
              <a:rPr lang="en-US" dirty="0"/>
              <a:t>What research ethics oversight is required?</a:t>
            </a:r>
          </a:p>
          <a:p>
            <a:pPr lvl="1"/>
            <a:r>
              <a:rPr lang="en-US" dirty="0"/>
              <a:t>Which study designs are appropriate?</a:t>
            </a:r>
          </a:p>
          <a:p>
            <a:pPr lvl="1"/>
            <a:r>
              <a:rPr lang="en-US" dirty="0"/>
              <a:t>Who are the research participants?</a:t>
            </a:r>
          </a:p>
          <a:p>
            <a:pPr lvl="1"/>
            <a:r>
              <a:rPr lang="en-US" dirty="0"/>
              <a:t>From whom, how and when informed consent is required?</a:t>
            </a:r>
          </a:p>
          <a:p>
            <a:pPr lvl="1"/>
            <a:r>
              <a:rPr lang="en-US" dirty="0"/>
              <a:t>Who are the relevant gatekeepers and their responsibilities?</a:t>
            </a:r>
          </a:p>
          <a:p>
            <a:pPr lvl="1"/>
            <a:r>
              <a:rPr lang="en-US" dirty="0"/>
              <a:t>How should harm-benefit analyses be conducted?</a:t>
            </a:r>
          </a:p>
          <a:p>
            <a:pPr lvl="1"/>
            <a:r>
              <a:rPr lang="en-US" dirty="0"/>
              <a:t>How ought we protect vulnerable groups?</a:t>
            </a:r>
          </a:p>
          <a:p>
            <a:pPr lvl="1"/>
            <a:r>
              <a:rPr lang="en-US" dirty="0"/>
              <a:t>Should we involve centers with limited experience in clinical research?</a:t>
            </a:r>
          </a:p>
          <a:p>
            <a:pPr lvl="1"/>
            <a:r>
              <a:rPr lang="en-US" dirty="0"/>
              <a:t>Other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26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EFC7E2-22F2-0C46-B446-BD4FC658EB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Developing a framework for the ethical design and conduct of pragmatic trials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B94751AE-645E-494F-917B-780AACF0EB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Consultation with the clinical trials community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5F9C47-3CA6-E540-85CA-8719E49741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Society for clinical trials</a:t>
            </a:r>
          </a:p>
          <a:p>
            <a:r>
              <a:rPr lang="en-US" dirty="0"/>
              <a:t>Portland, Oregon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9B1CA58-1EB3-484A-BEA1-CD761E990B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22</a:t>
            </a:r>
            <a:r>
              <a:rPr lang="en-US" baseline="30000" dirty="0"/>
              <a:t>nd</a:t>
            </a:r>
            <a:r>
              <a:rPr lang="en-US" dirty="0"/>
              <a:t> may 2018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39570C-27B5-A743-A785-D3B76CAF67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247438" y="6315075"/>
            <a:ext cx="944562" cy="48895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603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Session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/>
              <a:t>Describe a recently funded four-year project to develop guidance for the ethical design and conduct of pragmatic RCTs</a:t>
            </a:r>
          </a:p>
          <a:p>
            <a:r>
              <a:rPr lang="en-CA" dirty="0"/>
              <a:t>Consult with the clinical trials community about our draft ethics framework to inform the development of guidance </a:t>
            </a:r>
          </a:p>
          <a:p>
            <a:r>
              <a:rPr lang="en-CA" dirty="0"/>
              <a:t>Introduce two recent pragmatic RCTs (France, USA) as case studies and demonstrate how the framework can be used to identify relevant ethical issues</a:t>
            </a:r>
          </a:p>
          <a:p>
            <a:endParaRPr lang="en-CA" dirty="0"/>
          </a:p>
          <a:p>
            <a:r>
              <a:rPr lang="en-CA" dirty="0">
                <a:solidFill>
                  <a:schemeClr val="tx2"/>
                </a:solidFill>
              </a:rPr>
              <a:t>Audience participation:</a:t>
            </a:r>
            <a:r>
              <a:rPr lang="en-CA" dirty="0"/>
              <a:t> Before and after each presentation, audience votes on the relevance and comprehensiveness of ethical issues identified in the draft framework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861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Grant Objectives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CA" dirty="0"/>
              <a:t>The overarching goal of this proposal is to develop internationally accepted guidance for the ethical design and conduct of pragmatic RCTs, building upon the approach that led to the </a:t>
            </a:r>
            <a:r>
              <a:rPr lang="en-CA" i="1" dirty="0"/>
              <a:t>Ottawa Statement</a:t>
            </a:r>
            <a:r>
              <a:rPr lang="en-CA" dirty="0"/>
              <a:t>. Specific objectives are to: </a:t>
            </a:r>
          </a:p>
          <a:p>
            <a:pPr marL="335659" lvl="1" indent="0">
              <a:buNone/>
            </a:pPr>
            <a:r>
              <a:rPr lang="en-CA" dirty="0"/>
              <a:t>1. Systematically identify ethical issues arising from pragmatic RCTs; </a:t>
            </a:r>
          </a:p>
          <a:p>
            <a:pPr marL="335659" lvl="1" indent="0">
              <a:buNone/>
            </a:pPr>
            <a:r>
              <a:rPr lang="en-CA" dirty="0"/>
              <a:t>2. Document ethical practices in published pragmatic RCTs; </a:t>
            </a:r>
          </a:p>
          <a:p>
            <a:pPr marL="335659" lvl="1" indent="0">
              <a:buNone/>
            </a:pPr>
            <a:r>
              <a:rPr lang="en-CA" dirty="0"/>
              <a:t>3. Elicit views and experiences of trialists, research ethics chairs, trial participants and healthcare policymakers; </a:t>
            </a:r>
          </a:p>
          <a:p>
            <a:pPr marL="335659" lvl="1" indent="0">
              <a:buNone/>
            </a:pPr>
            <a:r>
              <a:rPr lang="en-CA" dirty="0"/>
              <a:t>4. Develop novel ethical solutions informed by in-depth ethical analyses; </a:t>
            </a:r>
          </a:p>
          <a:p>
            <a:pPr marL="335659" lvl="1" indent="0">
              <a:buNone/>
            </a:pPr>
            <a:r>
              <a:rPr lang="en-CA" dirty="0"/>
              <a:t>5. Generate ethics guidance through a consensus process with an independent Expert Panel; </a:t>
            </a:r>
          </a:p>
          <a:p>
            <a:pPr marL="335659" lvl="1" indent="0">
              <a:buNone/>
            </a:pPr>
            <a:r>
              <a:rPr lang="en-CA" dirty="0"/>
              <a:t>6. Disseminate tailored guidance to stakeholders. </a:t>
            </a:r>
          </a:p>
          <a:p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705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828800" y="561975"/>
            <a:ext cx="10363200" cy="719138"/>
          </a:xfrm>
        </p:spPr>
        <p:txBody>
          <a:bodyPr/>
          <a:lstStyle/>
          <a:p>
            <a:r>
              <a:rPr lang="en-CA" dirty="0"/>
              <a:t>Objectives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23" name="Group 22"/>
          <p:cNvGrpSpPr/>
          <p:nvPr/>
        </p:nvGrpSpPr>
        <p:grpSpPr bwMode="auto">
          <a:xfrm>
            <a:off x="3581400" y="26035"/>
            <a:ext cx="5029200" cy="6805930"/>
            <a:chOff x="0" y="0"/>
            <a:chExt cx="10080" cy="13140"/>
          </a:xfrm>
        </p:grpSpPr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0080" cy="1314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CA"/>
            </a:p>
          </p:txBody>
        </p:sp>
        <p:sp>
          <p:nvSpPr>
            <p:cNvPr id="25" name="Text Box 4"/>
            <p:cNvSpPr txBox="1">
              <a:spLocks noChangeArrowheads="1"/>
            </p:cNvSpPr>
            <p:nvPr/>
          </p:nvSpPr>
          <p:spPr bwMode="auto">
            <a:xfrm>
              <a:off x="5580" y="4680"/>
              <a:ext cx="4320" cy="2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000" b="1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Consensus Conference</a:t>
              </a: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 attended by: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>
                <a:spcAft>
                  <a:spcPts val="0"/>
                </a:spcAft>
                <a:tabLst>
                  <a:tab pos="2286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Researchers 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>
                <a:spcAft>
                  <a:spcPts val="0"/>
                </a:spcAft>
                <a:tabLst>
                  <a:tab pos="2286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Representatives of funders, regulators, journal editors, patient and community groups</a:t>
              </a:r>
              <a:endParaRPr lang="en-CA" sz="1200"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26" name="Text Box 5"/>
            <p:cNvSpPr txBox="1">
              <a:spLocks noChangeArrowheads="1"/>
            </p:cNvSpPr>
            <p:nvPr/>
          </p:nvSpPr>
          <p:spPr bwMode="auto">
            <a:xfrm>
              <a:off x="6480" y="180"/>
              <a:ext cx="3240" cy="1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000" b="1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2) Conceptual Work: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>
                <a:spcAft>
                  <a:spcPts val="0"/>
                </a:spcAf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Ethical and normative analysis</a:t>
              </a:r>
              <a:endParaRPr lang="en-CA" sz="1200"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0" y="7560"/>
              <a:ext cx="4320" cy="1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000" b="1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Expert Panel</a:t>
              </a: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 prepares: 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>
                <a:spcAft>
                  <a:spcPts val="0"/>
                </a:spcAft>
                <a:tabLst>
                  <a:tab pos="2286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Draft guidance document with rationale and examples</a:t>
              </a:r>
              <a:endParaRPr lang="en-CA" sz="1200"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28" name="Text Box 7"/>
            <p:cNvSpPr txBox="1">
              <a:spLocks noChangeArrowheads="1"/>
            </p:cNvSpPr>
            <p:nvPr/>
          </p:nvSpPr>
          <p:spPr bwMode="auto">
            <a:xfrm>
              <a:off x="5220" y="7560"/>
              <a:ext cx="4680" cy="1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000" b="1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4) E-consultation: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>
                <a:spcAft>
                  <a:spcPts val="0"/>
                </a:spcAf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Comments from researchers, funders, regulators, journal editors, patient groups in Canada, US, UK &amp; Australia</a:t>
              </a:r>
              <a:endParaRPr lang="en-CA" sz="1200"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29" name="Text Box 8"/>
            <p:cNvSpPr txBox="1">
              <a:spLocks noChangeArrowheads="1"/>
            </p:cNvSpPr>
            <p:nvPr/>
          </p:nvSpPr>
          <p:spPr bwMode="auto">
            <a:xfrm>
              <a:off x="1980" y="9585"/>
              <a:ext cx="540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000" b="1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Expert Panel</a:t>
              </a: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 produces final guidance document</a:t>
              </a:r>
              <a:endParaRPr lang="en-CA" sz="1200"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30" name="Text Box 9"/>
            <p:cNvSpPr txBox="1">
              <a:spLocks noChangeArrowheads="1"/>
            </p:cNvSpPr>
            <p:nvPr/>
          </p:nvSpPr>
          <p:spPr bwMode="auto">
            <a:xfrm>
              <a:off x="1260" y="10602"/>
              <a:ext cx="7380" cy="240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000" b="1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5) Knowledge Translation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>
                <a:spcAft>
                  <a:spcPts val="0"/>
                </a:spcAft>
              </a:pPr>
              <a:r>
                <a:rPr lang="en-US" sz="1000" b="1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Team disseminates</a:t>
              </a: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 results through: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 marL="342900" lvl="0" indent="-342900">
                <a:spcAft>
                  <a:spcPts val="0"/>
                </a:spcAft>
                <a:buFont typeface="Arial"/>
                <a:buChar char="•"/>
                <a:tabLst>
                  <a:tab pos="4572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  <a:cs typeface="Times New Roman"/>
                </a:rPr>
                <a:t>Major peer-reviewed journal</a:t>
              </a:r>
              <a:endParaRPr lang="en-CA" sz="1200">
                <a:effectLst/>
                <a:latin typeface="Times New Roman"/>
                <a:ea typeface="Calibri"/>
                <a:cs typeface="Times New Roman"/>
              </a:endParaRPr>
            </a:p>
            <a:p>
              <a:pPr marL="342900" lvl="0" indent="-342900">
                <a:spcAft>
                  <a:spcPts val="0"/>
                </a:spcAft>
                <a:buFont typeface="Arial"/>
                <a:buChar char="•"/>
                <a:tabLst>
                  <a:tab pos="4572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  <a:cs typeface="Times New Roman"/>
                </a:rPr>
                <a:t>Simultaneous publication of summaries in major journals </a:t>
              </a:r>
              <a:endParaRPr lang="en-CA" sz="1200">
                <a:effectLst/>
                <a:latin typeface="Times New Roman"/>
                <a:ea typeface="Calibri"/>
                <a:cs typeface="Times New Roman"/>
              </a:endParaRPr>
            </a:p>
            <a:p>
              <a:pPr marL="342900" lvl="0" indent="-342900">
                <a:spcAft>
                  <a:spcPts val="0"/>
                </a:spcAft>
                <a:buFont typeface="Arial"/>
                <a:buChar char="•"/>
                <a:tabLst>
                  <a:tab pos="4572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  <a:cs typeface="Times New Roman"/>
                </a:rPr>
                <a:t>Copies to chairs of RECs </a:t>
              </a:r>
              <a:endParaRPr lang="en-CA" sz="1200">
                <a:effectLst/>
                <a:latin typeface="Times New Roman"/>
                <a:ea typeface="Calibri"/>
                <a:cs typeface="Times New Roman"/>
              </a:endParaRPr>
            </a:p>
            <a:p>
              <a:pPr marL="342900" lvl="0" indent="-342900">
                <a:spcAft>
                  <a:spcPts val="0"/>
                </a:spcAft>
                <a:buFont typeface="Arial"/>
                <a:buChar char="•"/>
                <a:tabLst>
                  <a:tab pos="4572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  <a:cs typeface="Times New Roman"/>
                </a:rPr>
                <a:t>National and International Conferences and meetings</a:t>
              </a:r>
              <a:endParaRPr lang="en-CA" sz="1200">
                <a:effectLst/>
                <a:latin typeface="Times New Roman"/>
                <a:ea typeface="Calibri"/>
                <a:cs typeface="Times New Roman"/>
              </a:endParaRPr>
            </a:p>
          </p:txBody>
        </p:sp>
        <p:sp>
          <p:nvSpPr>
            <p:cNvPr id="31" name="Text Box 10"/>
            <p:cNvSpPr txBox="1">
              <a:spLocks noChangeArrowheads="1"/>
            </p:cNvSpPr>
            <p:nvPr/>
          </p:nvSpPr>
          <p:spPr bwMode="auto">
            <a:xfrm>
              <a:off x="180" y="180"/>
              <a:ext cx="5400" cy="267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000" b="1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1) Empirical Work: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>
                <a:spcAft>
                  <a:spcPts val="0"/>
                </a:spcAf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a) Key informant interviews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>
                <a:spcAft>
                  <a:spcPts val="0"/>
                </a:spcAf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b) Review of completed and ongoing trials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>
                <a:spcAft>
                  <a:spcPts val="0"/>
                </a:spcAf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c) Survey of trialists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>
                <a:spcAft>
                  <a:spcPts val="0"/>
                </a:spcAf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d) Survey of research ethics committees in Canada, USA, UK, France and Australia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>
                <a:spcAft>
                  <a:spcPts val="0"/>
                </a:spcAf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e) Focus groups with trial participants and gatekeepers, and a community survey</a:t>
              </a:r>
              <a:endParaRPr lang="en-CA" sz="1200">
                <a:effectLst/>
                <a:latin typeface="Times New Roman"/>
                <a:ea typeface="MS Mincho"/>
              </a:endParaRPr>
            </a:p>
          </p:txBody>
        </p:sp>
        <p:cxnSp>
          <p:nvCxnSpPr>
            <p:cNvPr id="32" name="Line 11"/>
            <p:cNvCxnSpPr>
              <a:cxnSpLocks noChangeShapeType="1"/>
            </p:cNvCxnSpPr>
            <p:nvPr/>
          </p:nvCxnSpPr>
          <p:spPr bwMode="auto">
            <a:xfrm flipH="1">
              <a:off x="5580" y="720"/>
              <a:ext cx="900" cy="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" name="Text Box 12"/>
            <p:cNvSpPr txBox="1">
              <a:spLocks noChangeArrowheads="1"/>
            </p:cNvSpPr>
            <p:nvPr/>
          </p:nvSpPr>
          <p:spPr bwMode="auto">
            <a:xfrm>
              <a:off x="1260" y="3060"/>
              <a:ext cx="7857" cy="78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Team produces</a:t>
              </a:r>
              <a:r>
                <a:rPr lang="en-US" sz="1000" b="1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 </a:t>
              </a: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a series of </a:t>
              </a:r>
              <a:r>
                <a:rPr lang="en-US" sz="1000" b="1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background documents</a:t>
              </a: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 laying out proposed solutions with principles, policy options and rationale</a:t>
              </a:r>
              <a:endParaRPr lang="en-CA" sz="1200">
                <a:effectLst/>
                <a:latin typeface="Times New Roman"/>
                <a:ea typeface="MS Mincho"/>
              </a:endParaRPr>
            </a:p>
          </p:txBody>
        </p:sp>
        <p:sp>
          <p:nvSpPr>
            <p:cNvPr id="34" name="Text Box 13"/>
            <p:cNvSpPr txBox="1">
              <a:spLocks noChangeArrowheads="1"/>
            </p:cNvSpPr>
            <p:nvPr/>
          </p:nvSpPr>
          <p:spPr bwMode="auto">
            <a:xfrm>
              <a:off x="0" y="4320"/>
              <a:ext cx="4647" cy="27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000" b="1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3) Expert Panel</a:t>
              </a: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 (Canada, US, UK, &amp; Australia membership):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 marL="228600" indent="-228600">
                <a:spcAft>
                  <a:spcPts val="0"/>
                </a:spcAft>
                <a:tabLst>
                  <a:tab pos="2286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Trialists and methodologists (4-6)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 marL="228600" indent="-228600">
                <a:spcAft>
                  <a:spcPts val="0"/>
                </a:spcAft>
                <a:tabLst>
                  <a:tab pos="2286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Ethicists and REC chairs (4-6)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 marL="228600" indent="-228600">
                <a:spcAft>
                  <a:spcPts val="0"/>
                </a:spcAft>
                <a:tabLst>
                  <a:tab pos="2286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QI experts, health system leaders (2-4)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 marL="228600" indent="-228600">
                <a:spcAft>
                  <a:spcPts val="0"/>
                </a:spcAft>
                <a:tabLst>
                  <a:tab pos="2286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Regulators (1-2)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 marL="228600" indent="-228600">
                <a:spcAft>
                  <a:spcPts val="0"/>
                </a:spcAft>
                <a:tabLst>
                  <a:tab pos="2286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Journal editors (1-2)</a:t>
              </a:r>
              <a:endParaRPr lang="en-CA" sz="1200">
                <a:effectLst/>
                <a:latin typeface="Times New Roman"/>
                <a:ea typeface="MS Mincho"/>
              </a:endParaRPr>
            </a:p>
            <a:p>
              <a:pPr marL="228600" indent="-228600">
                <a:spcAft>
                  <a:spcPts val="0"/>
                </a:spcAft>
                <a:tabLst>
                  <a:tab pos="228600" algn="l"/>
                </a:tabLst>
              </a:pPr>
              <a:r>
                <a:rPr lang="en-US" sz="1000" kern="1200">
                  <a:solidFill>
                    <a:srgbClr val="000000"/>
                  </a:solidFill>
                  <a:effectLst/>
                  <a:latin typeface="Cambria"/>
                  <a:ea typeface="Times New Roman"/>
                </a:rPr>
                <a:t>Community representatives (2-4)</a:t>
              </a:r>
              <a:endParaRPr lang="en-CA" sz="1200">
                <a:effectLst/>
                <a:latin typeface="Times New Roman"/>
                <a:ea typeface="MS Mincho"/>
              </a:endParaRPr>
            </a:p>
          </p:txBody>
        </p:sp>
        <p:cxnSp>
          <p:nvCxnSpPr>
            <p:cNvPr id="35" name="Line 14"/>
            <p:cNvCxnSpPr>
              <a:cxnSpLocks noChangeShapeType="1"/>
            </p:cNvCxnSpPr>
            <p:nvPr/>
          </p:nvCxnSpPr>
          <p:spPr bwMode="auto">
            <a:xfrm>
              <a:off x="7200" y="1620"/>
              <a:ext cx="1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Line 15"/>
            <p:cNvCxnSpPr>
              <a:cxnSpLocks noChangeShapeType="1"/>
            </p:cNvCxnSpPr>
            <p:nvPr/>
          </p:nvCxnSpPr>
          <p:spPr bwMode="auto">
            <a:xfrm>
              <a:off x="3240" y="3843"/>
              <a:ext cx="0" cy="4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Line 16"/>
            <p:cNvCxnSpPr>
              <a:cxnSpLocks noChangeShapeType="1"/>
            </p:cNvCxnSpPr>
            <p:nvPr/>
          </p:nvCxnSpPr>
          <p:spPr bwMode="auto">
            <a:xfrm>
              <a:off x="4680" y="5581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8" name="Line 17"/>
            <p:cNvCxnSpPr>
              <a:cxnSpLocks noChangeShapeType="1"/>
              <a:stCxn id="29" idx="2"/>
            </p:cNvCxnSpPr>
            <p:nvPr/>
          </p:nvCxnSpPr>
          <p:spPr bwMode="auto">
            <a:xfrm>
              <a:off x="4680" y="10305"/>
              <a:ext cx="0" cy="2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" name="Line 18"/>
            <p:cNvCxnSpPr>
              <a:cxnSpLocks noChangeShapeType="1"/>
            </p:cNvCxnSpPr>
            <p:nvPr/>
          </p:nvCxnSpPr>
          <p:spPr bwMode="auto">
            <a:xfrm>
              <a:off x="1980" y="702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Line 19"/>
            <p:cNvCxnSpPr>
              <a:cxnSpLocks noChangeShapeType="1"/>
            </p:cNvCxnSpPr>
            <p:nvPr/>
          </p:nvCxnSpPr>
          <p:spPr bwMode="auto">
            <a:xfrm>
              <a:off x="4320" y="8280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" name="Line 20"/>
            <p:cNvCxnSpPr>
              <a:cxnSpLocks noChangeShapeType="1"/>
            </p:cNvCxnSpPr>
            <p:nvPr/>
          </p:nvCxnSpPr>
          <p:spPr bwMode="auto">
            <a:xfrm>
              <a:off x="3240" y="9000"/>
              <a:ext cx="0" cy="58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522698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776" y="1425401"/>
            <a:ext cx="5784472" cy="526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Pragmatic-explanatory domains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 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1" y="3052234"/>
            <a:ext cx="3325284" cy="3253317"/>
          </a:xfrm>
        </p:spPr>
        <p:txBody>
          <a:bodyPr/>
          <a:lstStyle/>
          <a:p>
            <a:pPr marL="0" indent="0">
              <a:buNone/>
            </a:pPr>
            <a:r>
              <a:rPr lang="en-CA" dirty="0"/>
              <a:t>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7395" y="5802157"/>
            <a:ext cx="3723860" cy="9438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1300" dirty="0"/>
              <a:t>Loudon K, </a:t>
            </a:r>
            <a:r>
              <a:rPr lang="en-US" sz="1300" dirty="0" err="1"/>
              <a:t>Treweek</a:t>
            </a:r>
            <a:r>
              <a:rPr lang="en-US" sz="1300" dirty="0"/>
              <a:t> S, Sullivan F, </a:t>
            </a:r>
            <a:r>
              <a:rPr lang="en-US" sz="1300" dirty="0" err="1"/>
              <a:t>Donnan</a:t>
            </a:r>
            <a:r>
              <a:rPr lang="en-US" sz="1300" dirty="0"/>
              <a:t> P, Thorpe KE, Zwarenstein M.  The PRECIS-2 tool: designing trials that are fit for purpose. BMJ. 2015 May 8;350:h2147. </a:t>
            </a:r>
          </a:p>
        </p:txBody>
      </p:sp>
    </p:spTree>
    <p:extLst>
      <p:ext uri="{BB962C8B-B14F-4D97-AF65-F5344CB8AC3E}">
        <p14:creationId xmlns:p14="http://schemas.microsoft.com/office/powerpoint/2010/main" val="28315027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463378"/>
              </p:ext>
            </p:extLst>
          </p:nvPr>
        </p:nvGraphicFramePr>
        <p:xfrm>
          <a:off x="171607" y="124580"/>
          <a:ext cx="11708046" cy="6656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2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2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25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25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5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725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725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52677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3"/>
                      <a:srcRect/>
                      <a:stretch>
                        <a:fillRect l="10000" t="-2000" r="8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4"/>
                      <a:srcRect/>
                      <a:stretch>
                        <a:fillRect l="13000" t="-3000" r="14000" b="-6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5"/>
                      <a:srcRect/>
                      <a:stretch>
                        <a:fillRect l="-13000" b="-50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6"/>
                      <a:srcRect/>
                      <a:stretch>
                        <a:fillRect l="6000" r="9000" b="-27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7"/>
                      <a:srcRect/>
                      <a:stretch>
                        <a:fillRect l="-21000" t="-1000" r="-17000" b="-31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8"/>
                      <a:srcRect/>
                      <a:stretch>
                        <a:fillRect t="-9000" r="-2000" b="-35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9"/>
                      <a:srcRect/>
                      <a:stretch>
                        <a:fillRect l="5000" r="5000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136">
                <a:tc>
                  <a:txBody>
                    <a:bodyPr/>
                    <a:lstStyle/>
                    <a:p>
                      <a:r>
                        <a:rPr lang="en-CA" sz="1200" dirty="0"/>
                        <a:t>Monica Taljaard</a:t>
                      </a:r>
                    </a:p>
                    <a:p>
                      <a:r>
                        <a:rPr lang="en-CA" sz="1200" dirty="0"/>
                        <a:t>(OHRI)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Charles Weijer</a:t>
                      </a:r>
                    </a:p>
                    <a:p>
                      <a:r>
                        <a:rPr lang="en-CA" sz="1200" dirty="0"/>
                        <a:t>(Western)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Dean Fergusson</a:t>
                      </a:r>
                    </a:p>
                    <a:p>
                      <a:r>
                        <a:rPr lang="en-CA" sz="1200" dirty="0"/>
                        <a:t>(OHRI)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Terry Klassen</a:t>
                      </a:r>
                    </a:p>
                    <a:p>
                      <a:r>
                        <a:rPr lang="en-CA" sz="1200" dirty="0"/>
                        <a:t>(Manitoba)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Jamie Brehaut</a:t>
                      </a:r>
                    </a:p>
                    <a:p>
                      <a:r>
                        <a:rPr lang="en-CA" sz="1200" dirty="0"/>
                        <a:t>(OHRI)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Marion Campbell</a:t>
                      </a:r>
                    </a:p>
                    <a:p>
                      <a:r>
                        <a:rPr lang="en-CA" sz="1200" dirty="0"/>
                        <a:t>(Aberdeen)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Allan Donner</a:t>
                      </a:r>
                    </a:p>
                    <a:p>
                      <a:r>
                        <a:rPr lang="en-CA" sz="1200" dirty="0"/>
                        <a:t>(Western)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1314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0"/>
                      <a:srcRect/>
                      <a:stretch>
                        <a:fillRect l="9000" t="5000" r="10000" b="5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1"/>
                      <a:srcRect/>
                      <a:stretch>
                        <a:fillRect l="5000" r="5000" b="-24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2"/>
                      <a:srcRect/>
                      <a:stretch>
                        <a:fillRect l="5000" t="-18000" r="5000" b="-28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3"/>
                      <a:srcRect/>
                      <a:stretch>
                        <a:fillRect l="7000" t="-7000" r="5000" b="-6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4"/>
                      <a:srcRect/>
                      <a:stretch>
                        <a:fillRect l="7000" t="-7000" r="5000" b="-31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5"/>
                      <a:srcRect/>
                      <a:stretch>
                        <a:fillRect l="-2000" t="-5000" r="-2000" b="-37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6"/>
                      <a:srcRect/>
                      <a:stretch>
                        <a:fillRect l="-2000" t="-7000" r="-8000" b="-21000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2342">
                <a:tc>
                  <a:txBody>
                    <a:bodyPr/>
                    <a:lstStyle/>
                    <a:p>
                      <a:r>
                        <a:rPr lang="en-CA" sz="1200" dirty="0"/>
                        <a:t>Sarah Edwards</a:t>
                      </a:r>
                    </a:p>
                    <a:p>
                      <a:r>
                        <a:rPr lang="en-CA" sz="1200" dirty="0"/>
                        <a:t>(UCL)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Sandra Eldridge</a:t>
                      </a:r>
                    </a:p>
                    <a:p>
                      <a:r>
                        <a:rPr lang="en-CA" sz="1200" dirty="0"/>
                        <a:t>(QMUL)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Christopher Forrest</a:t>
                      </a:r>
                    </a:p>
                    <a:p>
                      <a:r>
                        <a:rPr lang="en-CA" sz="1200" dirty="0"/>
                        <a:t>(U of Pennsylvania)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Bruno Giraudeau</a:t>
                      </a:r>
                    </a:p>
                    <a:p>
                      <a:r>
                        <a:rPr lang="en-CA" sz="1050" dirty="0"/>
                        <a:t>(Université François-Rabelais de Tours)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Ian Graham</a:t>
                      </a:r>
                    </a:p>
                    <a:p>
                      <a:r>
                        <a:rPr lang="en-CA" sz="1200" dirty="0"/>
                        <a:t>(OHRI)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Jeremy Grimshaw</a:t>
                      </a:r>
                    </a:p>
                    <a:p>
                      <a:r>
                        <a:rPr lang="en-CA" sz="1200" dirty="0"/>
                        <a:t>(OHRI)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Karla Hemming</a:t>
                      </a:r>
                    </a:p>
                    <a:p>
                      <a:r>
                        <a:rPr lang="en-CA" sz="1200" dirty="0"/>
                        <a:t>(U of Birmingham)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156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7"/>
                      <a:srcRect/>
                      <a:stretch>
                        <a:fillRect l="-2000" t="-7000" r="3000" b="-6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8"/>
                      <a:srcRect/>
                      <a:stretch>
                        <a:fillRect l="-2000" t="-7000" r="-1000" b="-6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9"/>
                      <a:srcRect/>
                      <a:stretch>
                        <a:fillRect l="-2000" t="-7000" r="-5000" b="-21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0"/>
                      <a:srcRect/>
                      <a:stretch>
                        <a:fillRect l="-5000" t="-15000" r="2000" b="-26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21"/>
                      <a:stretch>
                        <a:fillRect l="-2000" t="-7000" r="-8000" b="-6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2"/>
                      <a:srcRect/>
                      <a:stretch>
                        <a:fillRect l="-2000" t="-7000" r="-8000" b="-50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3"/>
                      <a:srcRect/>
                      <a:stretch>
                        <a:fillRect l="-2000" t="-19000" r="-8000" b="-13000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3105">
                <a:tc>
                  <a:txBody>
                    <a:bodyPr/>
                    <a:lstStyle/>
                    <a:p>
                      <a:r>
                        <a:rPr lang="en-CA" sz="1200" dirty="0"/>
                        <a:t>Spencer Philips Hey</a:t>
                      </a:r>
                    </a:p>
                    <a:p>
                      <a:r>
                        <a:rPr lang="en-CA" sz="1200" dirty="0"/>
                        <a:t>(Harvard)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Vipul Jairath</a:t>
                      </a:r>
                    </a:p>
                    <a:p>
                      <a:r>
                        <a:rPr lang="en-CA" sz="1200" dirty="0"/>
                        <a:t>(Western)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Alex London</a:t>
                      </a:r>
                    </a:p>
                    <a:p>
                      <a:r>
                        <a:rPr lang="en-CA" sz="1200" dirty="0"/>
                        <a:t>(Carnegie Mellon)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Susan Marlin </a:t>
                      </a:r>
                    </a:p>
                    <a:p>
                      <a:r>
                        <a:rPr lang="en-CA" sz="1200" dirty="0"/>
                        <a:t>(Clinical</a:t>
                      </a:r>
                      <a:r>
                        <a:rPr lang="en-CA" sz="1200" baseline="0" dirty="0"/>
                        <a:t> Trials Ontario)</a:t>
                      </a:r>
                      <a:endParaRPr lang="en-CA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John Marshall</a:t>
                      </a:r>
                    </a:p>
                    <a:p>
                      <a:r>
                        <a:rPr lang="en-CA" sz="1200" dirty="0"/>
                        <a:t>(St. Michaels)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Lauralyn McIntyre</a:t>
                      </a:r>
                    </a:p>
                    <a:p>
                      <a:r>
                        <a:rPr lang="en-CA" sz="1200" dirty="0"/>
                        <a:t>(OHRI)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Joanne McKenzie</a:t>
                      </a:r>
                    </a:p>
                    <a:p>
                      <a:r>
                        <a:rPr lang="en-CA" sz="1200" dirty="0"/>
                        <a:t>(Monash)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8552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4"/>
                      <a:srcRect/>
                      <a:stretch>
                        <a:fillRect l="-2000" t="-7000" r="2000" b="-6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5"/>
                      <a:srcRect/>
                      <a:stretch>
                        <a:fillRect l="-1000" t="-8000" r="5000" b="-27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26"/>
                      <a:stretch>
                        <a:fillRect l="-2000" t="-7000" r="-8000" b="-6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7"/>
                      <a:srcRect/>
                      <a:stretch>
                        <a:fillRect l="-2000" t="-7000" r="-8000" b="-100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8"/>
                      <a:srcRect/>
                      <a:stretch>
                        <a:fillRect l="6000" t="-7000" r="8000" b="-6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5822">
                <a:tc>
                  <a:txBody>
                    <a:bodyPr/>
                    <a:lstStyle/>
                    <a:p>
                      <a:r>
                        <a:rPr lang="en-CA" sz="1200" dirty="0"/>
                        <a:t>Alison Paprica</a:t>
                      </a:r>
                    </a:p>
                    <a:p>
                      <a:r>
                        <a:rPr lang="en-CA" sz="1200" dirty="0"/>
                        <a:t>(UofT)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Merrick Zwarenstein</a:t>
                      </a:r>
                    </a:p>
                    <a:p>
                      <a:r>
                        <a:rPr lang="en-CA" sz="1200" dirty="0"/>
                        <a:t>(Western)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Kelly Carroll</a:t>
                      </a:r>
                    </a:p>
                    <a:p>
                      <a:r>
                        <a:rPr lang="en-CA" sz="1200" dirty="0"/>
                        <a:t>(OHRI)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Cory Goldstein</a:t>
                      </a:r>
                    </a:p>
                    <a:p>
                      <a:r>
                        <a:rPr lang="en-CA" sz="1200" dirty="0"/>
                        <a:t>(Western)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dirty="0"/>
                        <a:t>Stuart Nicholls</a:t>
                      </a:r>
                    </a:p>
                    <a:p>
                      <a:r>
                        <a:rPr lang="en-CA" sz="1200" dirty="0"/>
                        <a:t>(OHRI)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CA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CA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34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Session Outline</a:t>
            </a:r>
            <a:endParaRPr lang="en-CA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8909560"/>
              </p:ext>
            </p:extLst>
          </p:nvPr>
        </p:nvGraphicFramePr>
        <p:xfrm>
          <a:off x="416560" y="1425575"/>
          <a:ext cx="1157224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6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55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9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b="0" dirty="0">
                          <a:solidFill>
                            <a:schemeClr val="tx1"/>
                          </a:solidFill>
                        </a:rPr>
                        <a:t>Introduction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CA" b="0" dirty="0">
                          <a:solidFill>
                            <a:schemeClr val="tx2"/>
                          </a:solidFill>
                        </a:rPr>
                        <a:t>Moderator and Chair, Jeremy</a:t>
                      </a:r>
                      <a:r>
                        <a:rPr lang="en-CA" b="0" baseline="0" dirty="0">
                          <a:solidFill>
                            <a:schemeClr val="tx2"/>
                          </a:solidFill>
                        </a:rPr>
                        <a:t> Grimshaw</a:t>
                      </a:r>
                      <a:r>
                        <a:rPr lang="en-CA" b="0" baseline="0" dirty="0">
                          <a:solidFill>
                            <a:schemeClr val="tx1"/>
                          </a:solidFill>
                        </a:rPr>
                        <a:t>, OHRI</a:t>
                      </a:r>
                      <a:endParaRPr lang="en-CA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CA" b="0" dirty="0">
                          <a:solidFill>
                            <a:schemeClr val="tx1"/>
                          </a:solidFill>
                        </a:rPr>
                        <a:t>10 min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Draft framework for ethical issues in pragmatic trials</a:t>
                      </a:r>
                      <a:endParaRPr lang="en-C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2"/>
                          </a:solidFill>
                        </a:rPr>
                        <a:t>Spencer Hey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, Harvard 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</a:rPr>
                        <a:t>Center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 for Bioethics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10 min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Case 1: The NUTRIREA trial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CA" dirty="0">
                          <a:solidFill>
                            <a:schemeClr val="tx1"/>
                          </a:solidFill>
                        </a:rPr>
                        <a:t>Methodologist: </a:t>
                      </a:r>
                      <a:r>
                        <a:rPr lang="en-CA" dirty="0">
                          <a:solidFill>
                            <a:schemeClr val="tx2"/>
                          </a:solidFill>
                        </a:rPr>
                        <a:t>Bruno </a:t>
                      </a:r>
                      <a:r>
                        <a:rPr lang="en-CA" dirty="0" err="1">
                          <a:solidFill>
                            <a:schemeClr val="tx2"/>
                          </a:solidFill>
                        </a:rPr>
                        <a:t>Giraudeau</a:t>
                      </a:r>
                      <a:r>
                        <a:rPr lang="en-CA" dirty="0">
                          <a:solidFill>
                            <a:schemeClr val="tx1"/>
                          </a:solidFill>
                        </a:rPr>
                        <a:t>, University of Tours</a:t>
                      </a:r>
                    </a:p>
                    <a:p>
                      <a:pPr lvl="0" indent="-457200"/>
                      <a:r>
                        <a:rPr lang="en-CA" dirty="0">
                          <a:solidFill>
                            <a:schemeClr val="tx1"/>
                          </a:solidFill>
                        </a:rPr>
                        <a:t>Ethicist: </a:t>
                      </a:r>
                      <a:r>
                        <a:rPr lang="en-CA" dirty="0">
                          <a:solidFill>
                            <a:schemeClr val="tx2"/>
                          </a:solidFill>
                        </a:rPr>
                        <a:t>Cory Goldstein</a:t>
                      </a:r>
                      <a:r>
                        <a:rPr lang="en-CA" dirty="0">
                          <a:solidFill>
                            <a:schemeClr val="tx1"/>
                          </a:solidFill>
                        </a:rPr>
                        <a:t>, Western University</a:t>
                      </a:r>
                    </a:p>
                    <a:p>
                      <a:pPr lvl="0"/>
                      <a:r>
                        <a:rPr lang="en-CA" dirty="0">
                          <a:solidFill>
                            <a:schemeClr val="tx1"/>
                          </a:solidFill>
                        </a:rPr>
                        <a:t>Audience</a:t>
                      </a:r>
                      <a:r>
                        <a:rPr lang="en-CA" baseline="0" dirty="0">
                          <a:solidFill>
                            <a:schemeClr val="tx1"/>
                          </a:solidFill>
                        </a:rPr>
                        <a:t> discussion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30 min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Case 2: The Flu Vaccine Trial</a:t>
                      </a:r>
                    </a:p>
                    <a:p>
                      <a:endParaRPr lang="en-C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Methodologist: </a:t>
                      </a:r>
                      <a:r>
                        <a:rPr lang="en-GB" dirty="0">
                          <a:solidFill>
                            <a:schemeClr val="tx2"/>
                          </a:solidFill>
                        </a:rPr>
                        <a:t>Monica Taljaard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, OHRI</a:t>
                      </a:r>
                    </a:p>
                    <a:p>
                      <a:pPr lvl="0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Ethicist: </a:t>
                      </a:r>
                      <a:r>
                        <a:rPr lang="en-GB" dirty="0">
                          <a:solidFill>
                            <a:schemeClr val="tx2"/>
                          </a:solidFill>
                        </a:rPr>
                        <a:t>Charles Weijer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, Western University</a:t>
                      </a:r>
                    </a:p>
                    <a:p>
                      <a:pPr lvl="0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Audience</a:t>
                      </a:r>
                      <a:r>
                        <a:rPr lang="en-GB" baseline="0" dirty="0">
                          <a:solidFill>
                            <a:schemeClr val="tx1"/>
                          </a:solidFill>
                        </a:rPr>
                        <a:t> discussion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30 min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Summary and conclusions</a:t>
                      </a:r>
                      <a:endParaRPr lang="en-C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2"/>
                          </a:solidFill>
                        </a:rPr>
                        <a:t>Dean Fergusson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, OHRI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10 min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579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139825"/>
            <a:ext cx="3325813" cy="898525"/>
          </a:xfrm>
        </p:spPr>
        <p:txBody>
          <a:bodyPr/>
          <a:lstStyle/>
          <a:p>
            <a:r>
              <a:rPr lang="en-US" dirty="0"/>
              <a:t>www.slido.com</a:t>
            </a:r>
            <a:endParaRPr lang="en-GB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" t="12868" r="1178" b="1831"/>
          <a:stretch/>
        </p:blipFill>
        <p:spPr bwMode="auto">
          <a:xfrm>
            <a:off x="0" y="1295400"/>
            <a:ext cx="121920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1930400" y="4800600"/>
            <a:ext cx="4775200" cy="2057400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" name="TextBox 4"/>
          <p:cNvSpPr txBox="1"/>
          <p:nvPr/>
        </p:nvSpPr>
        <p:spPr>
          <a:xfrm>
            <a:off x="2844800" y="5476558"/>
            <a:ext cx="19304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/>
              <a:t>pRCTethics</a:t>
            </a:r>
            <a:endParaRPr lang="en-GB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4BF64E-6633-4697-9CC9-4624C6C9E32F}"/>
              </a:ext>
            </a:extLst>
          </p:cNvPr>
          <p:cNvSpPr txBox="1"/>
          <p:nvPr/>
        </p:nvSpPr>
        <p:spPr>
          <a:xfrm>
            <a:off x="228600" y="342900"/>
            <a:ext cx="11495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Go to www.slido.com</a:t>
            </a:r>
          </a:p>
        </p:txBody>
      </p:sp>
    </p:spTree>
    <p:extLst>
      <p:ext uri="{BB962C8B-B14F-4D97-AF65-F5344CB8AC3E}">
        <p14:creationId xmlns:p14="http://schemas.microsoft.com/office/powerpoint/2010/main" val="175713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TOHtemplate">
  <a:themeElements>
    <a:clrScheme name="Custom 12">
      <a:dk1>
        <a:srgbClr val="606164"/>
      </a:dk1>
      <a:lt1>
        <a:sysClr val="window" lastClr="FFFFFF"/>
      </a:lt1>
      <a:dk2>
        <a:srgbClr val="0033A0"/>
      </a:dk2>
      <a:lt2>
        <a:srgbClr val="00B2A9"/>
      </a:lt2>
      <a:accent1>
        <a:srgbClr val="898DA0"/>
      </a:accent1>
      <a:accent2>
        <a:srgbClr val="00B2A9"/>
      </a:accent2>
      <a:accent3>
        <a:srgbClr val="ED8B00"/>
      </a:accent3>
      <a:accent4>
        <a:srgbClr val="F3D03E"/>
      </a:accent4>
      <a:accent5>
        <a:srgbClr val="B9D3DC"/>
      </a:accent5>
      <a:accent6>
        <a:srgbClr val="78BE20"/>
      </a:accent6>
      <a:hlink>
        <a:srgbClr val="00B0A9"/>
      </a:hlink>
      <a:folHlink>
        <a:srgbClr val="ED8B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OHtemplate" id="{4E3981ED-EB7B-4311-A0C8-430B0A757746}" vid="{7D244246-B999-461A-96F2-BB7AECE4A1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</TotalTime>
  <Words>1160</Words>
  <Application>Microsoft Office PowerPoint</Application>
  <PresentationFormat>Widescreen</PresentationFormat>
  <Paragraphs>192</Paragraphs>
  <Slides>16</Slides>
  <Notes>8</Notes>
  <HiddenSlides>2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MS Mincho</vt:lpstr>
      <vt:lpstr>Arial</vt:lpstr>
      <vt:lpstr>Calibri</vt:lpstr>
      <vt:lpstr>Cambria</vt:lpstr>
      <vt:lpstr>Lucida Grande</vt:lpstr>
      <vt:lpstr>msgothic</vt:lpstr>
      <vt:lpstr>Times New Roman</vt:lpstr>
      <vt:lpstr>Wingdings</vt:lpstr>
      <vt:lpstr>TOHtemplate</vt:lpstr>
      <vt:lpstr>Please have your smartphone, laptop, or Tablet ready! </vt:lpstr>
      <vt:lpstr>Developing a framework for the ethical design and conduct of pragmatic trials</vt:lpstr>
      <vt:lpstr>Session objectives</vt:lpstr>
      <vt:lpstr>Grant Objectives</vt:lpstr>
      <vt:lpstr>Objectives</vt:lpstr>
      <vt:lpstr>Pragmatic-explanatory domains</vt:lpstr>
      <vt:lpstr>PowerPoint Presentation</vt:lpstr>
      <vt:lpstr>Session Outline</vt:lpstr>
      <vt:lpstr>www.slido.com</vt:lpstr>
      <vt:lpstr>PowerPoint Presentation</vt:lpstr>
      <vt:lpstr>PowerPoint Presentation</vt:lpstr>
      <vt:lpstr>PowerPoint Presentation</vt:lpstr>
      <vt:lpstr>Lets try it!</vt:lpstr>
      <vt:lpstr>Orientation (Test)</vt:lpstr>
      <vt:lpstr>Pre-session poll 1: What is a pragmatic trial?</vt:lpstr>
      <vt:lpstr>Pre-session poll 2: key questions for guidance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Progress to date</dc:title>
  <dc:subject/>
  <dc:creator>Kelly Carroll</dc:creator>
  <cp:keywords/>
  <dc:description/>
  <cp:lastModifiedBy>Nicholls, Stuart</cp:lastModifiedBy>
  <cp:revision>51</cp:revision>
  <cp:lastPrinted>2018-05-09T18:21:36Z</cp:lastPrinted>
  <dcterms:created xsi:type="dcterms:W3CDTF">2018-05-09T18:09:11Z</dcterms:created>
  <dcterms:modified xsi:type="dcterms:W3CDTF">2018-05-22T17:55:04Z</dcterms:modified>
  <cp:category/>
</cp:coreProperties>
</file>